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56" r:id="rId2"/>
    <p:sldId id="257" r:id="rId3"/>
    <p:sldId id="258" r:id="rId4"/>
    <p:sldId id="260" r:id="rId5"/>
    <p:sldId id="259"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2"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045F2-5036-428B-BBD4-962163312BE6}" type="datetimeFigureOut">
              <a:rPr lang="en-GB" smtClean="0"/>
              <a:pPr/>
              <a:t>04/06/2019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9DD629-FA58-4522-8944-38F4A2296268}" type="slidenum">
              <a:rPr lang="en-GB" smtClean="0"/>
              <a:pPr/>
              <a:t>‹#›</a:t>
            </a:fld>
            <a:endParaRPr lang="en-GB"/>
          </a:p>
        </p:txBody>
      </p:sp>
    </p:spTree>
    <p:extLst>
      <p:ext uri="{BB962C8B-B14F-4D97-AF65-F5344CB8AC3E}">
        <p14:creationId xmlns:p14="http://schemas.microsoft.com/office/powerpoint/2010/main" xmlns="" val="3527781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Elements of discrimination have been evident in finding jobs, and as such, aspects such as color and race exist in the context of education</a:t>
            </a:r>
            <a:r>
              <a:rPr lang="en-GB" baseline="0" dirty="0" smtClean="0"/>
              <a:t> (Michael, 2009). Hence, there is th</a:t>
            </a:r>
            <a:r>
              <a:rPr lang="en-GB" dirty="0" smtClean="0"/>
              <a:t>e need to accept cultural diversity in our</a:t>
            </a:r>
            <a:r>
              <a:rPr lang="en-GB" baseline="0" dirty="0" smtClean="0"/>
              <a:t> communities. </a:t>
            </a:r>
            <a:endParaRPr lang="en-GB" dirty="0"/>
          </a:p>
        </p:txBody>
      </p:sp>
      <p:sp>
        <p:nvSpPr>
          <p:cNvPr id="4" name="Slide Number Placeholder 3"/>
          <p:cNvSpPr>
            <a:spLocks noGrp="1"/>
          </p:cNvSpPr>
          <p:nvPr>
            <p:ph type="sldNum" sz="quarter" idx="10"/>
          </p:nvPr>
        </p:nvSpPr>
        <p:spPr/>
        <p:txBody>
          <a:bodyPr/>
          <a:lstStyle/>
          <a:p>
            <a:fld id="{799DD629-FA58-4522-8944-38F4A2296268}" type="slidenum">
              <a:rPr lang="en-GB" smtClean="0"/>
              <a:pPr/>
              <a:t>2</a:t>
            </a:fld>
            <a:endParaRPr lang="en-GB"/>
          </a:p>
        </p:txBody>
      </p:sp>
    </p:spTree>
    <p:extLst>
      <p:ext uri="{BB962C8B-B14F-4D97-AF65-F5344CB8AC3E}">
        <p14:creationId xmlns:p14="http://schemas.microsoft.com/office/powerpoint/2010/main" xmlns="" val="3453202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African-American have been unable to get jobs in the United States since they are never called back for interviews simply because of the skin color. Most of employment opportunities tend to benefit the Whites in expense of the black</a:t>
            </a:r>
            <a:r>
              <a:rPr lang="en-GB" baseline="0" dirty="0" smtClean="0"/>
              <a:t>s </a:t>
            </a:r>
            <a:r>
              <a:rPr lang="en-GB" dirty="0" smtClean="0"/>
              <a:t>in the United States</a:t>
            </a:r>
            <a:r>
              <a:rPr lang="en-GB" baseline="0" dirty="0" smtClean="0"/>
              <a:t> (</a:t>
            </a:r>
            <a:r>
              <a:rPr lang="en-GB" dirty="0" smtClean="0"/>
              <a:t>Michael,</a:t>
            </a:r>
            <a:r>
              <a:rPr lang="en-GB" baseline="0" dirty="0" smtClean="0"/>
              <a:t> </a:t>
            </a:r>
            <a:r>
              <a:rPr lang="en-GB" dirty="0" smtClean="0"/>
              <a:t>2009).</a:t>
            </a:r>
            <a:r>
              <a:rPr lang="en-GB" baseline="0" dirty="0" smtClean="0"/>
              <a:t> </a:t>
            </a:r>
            <a:r>
              <a:rPr lang="en-GB" dirty="0" smtClean="0"/>
              <a:t> </a:t>
            </a:r>
            <a:endParaRPr lang="en-GB" dirty="0"/>
          </a:p>
        </p:txBody>
      </p:sp>
      <p:sp>
        <p:nvSpPr>
          <p:cNvPr id="4" name="Slide Number Placeholder 3"/>
          <p:cNvSpPr>
            <a:spLocks noGrp="1"/>
          </p:cNvSpPr>
          <p:nvPr>
            <p:ph type="sldNum" sz="quarter" idx="10"/>
          </p:nvPr>
        </p:nvSpPr>
        <p:spPr/>
        <p:txBody>
          <a:bodyPr/>
          <a:lstStyle/>
          <a:p>
            <a:fld id="{799DD629-FA58-4522-8944-38F4A2296268}" type="slidenum">
              <a:rPr lang="en-GB" smtClean="0"/>
              <a:pPr/>
              <a:t>3</a:t>
            </a:fld>
            <a:endParaRPr lang="en-GB"/>
          </a:p>
        </p:txBody>
      </p:sp>
    </p:spTree>
    <p:extLst>
      <p:ext uri="{BB962C8B-B14F-4D97-AF65-F5344CB8AC3E}">
        <p14:creationId xmlns:p14="http://schemas.microsoft.com/office/powerpoint/2010/main" xmlns="" val="2417145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Discrimination in the United States is complemented by very high incarceration rates for the blacks as well as lack of inherited wealth as a result of long periods of discrimination for the case of African American’s (Abigail, 2014). In this case, elements of discrimination are evident in the salary schemes. </a:t>
            </a:r>
            <a:endParaRPr lang="en-GB" dirty="0"/>
          </a:p>
        </p:txBody>
      </p:sp>
      <p:sp>
        <p:nvSpPr>
          <p:cNvPr id="4" name="Slide Number Placeholder 3"/>
          <p:cNvSpPr>
            <a:spLocks noGrp="1"/>
          </p:cNvSpPr>
          <p:nvPr>
            <p:ph type="sldNum" sz="quarter" idx="10"/>
          </p:nvPr>
        </p:nvSpPr>
        <p:spPr/>
        <p:txBody>
          <a:bodyPr/>
          <a:lstStyle/>
          <a:p>
            <a:fld id="{799DD629-FA58-4522-8944-38F4A2296268}" type="slidenum">
              <a:rPr lang="en-GB" smtClean="0"/>
              <a:pPr/>
              <a:t>4</a:t>
            </a:fld>
            <a:endParaRPr lang="en-GB"/>
          </a:p>
        </p:txBody>
      </p:sp>
    </p:spTree>
    <p:extLst>
      <p:ext uri="{BB962C8B-B14F-4D97-AF65-F5344CB8AC3E}">
        <p14:creationId xmlns:p14="http://schemas.microsoft.com/office/powerpoint/2010/main" xmlns="" val="3901737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 to Abigail (2014), African-American individuals who hold an Associate’s Degree has the same chances of attaining a good job as White males who only have a high school diploma. Hence,</a:t>
            </a:r>
            <a:r>
              <a:rPr lang="en-GB" baseline="0" dirty="0" smtClean="0"/>
              <a:t> color is seen as a sensitive factor that is likely to trigger the increase of unemployment rates in the United States. </a:t>
            </a:r>
            <a:endParaRPr lang="en-GB" dirty="0"/>
          </a:p>
        </p:txBody>
      </p:sp>
      <p:sp>
        <p:nvSpPr>
          <p:cNvPr id="4" name="Slide Number Placeholder 3"/>
          <p:cNvSpPr>
            <a:spLocks noGrp="1"/>
          </p:cNvSpPr>
          <p:nvPr>
            <p:ph type="sldNum" sz="quarter" idx="10"/>
          </p:nvPr>
        </p:nvSpPr>
        <p:spPr/>
        <p:txBody>
          <a:bodyPr/>
          <a:lstStyle/>
          <a:p>
            <a:fld id="{799DD629-FA58-4522-8944-38F4A2296268}" type="slidenum">
              <a:rPr lang="en-GB" smtClean="0"/>
              <a:pPr/>
              <a:t>5</a:t>
            </a:fld>
            <a:endParaRPr lang="en-GB"/>
          </a:p>
        </p:txBody>
      </p:sp>
    </p:spTree>
    <p:extLst>
      <p:ext uri="{BB962C8B-B14F-4D97-AF65-F5344CB8AC3E}">
        <p14:creationId xmlns:p14="http://schemas.microsoft.com/office/powerpoint/2010/main" xmlns="" val="1393888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a:t>
            </a:r>
            <a:r>
              <a:rPr lang="en-GB" baseline="0" dirty="0" smtClean="0"/>
              <a:t> is critical to consider</a:t>
            </a:r>
            <a:r>
              <a:rPr lang="en-GB" dirty="0" smtClean="0"/>
              <a:t> more investment in community college and</a:t>
            </a:r>
            <a:r>
              <a:rPr lang="en-GB" baseline="0" dirty="0" smtClean="0"/>
              <a:t> in</a:t>
            </a:r>
            <a:r>
              <a:rPr lang="en-GB" dirty="0" smtClean="0"/>
              <a:t> institutions that support education for American-Americans</a:t>
            </a:r>
            <a:r>
              <a:rPr lang="en-GB" baseline="0" dirty="0" smtClean="0"/>
              <a:t> to encourage diversity. As such, it is vital to consider raising awareness of the need to embrace all races in the same way. </a:t>
            </a:r>
            <a:endParaRPr lang="en-GB" dirty="0"/>
          </a:p>
        </p:txBody>
      </p:sp>
      <p:sp>
        <p:nvSpPr>
          <p:cNvPr id="4" name="Slide Number Placeholder 3"/>
          <p:cNvSpPr>
            <a:spLocks noGrp="1"/>
          </p:cNvSpPr>
          <p:nvPr>
            <p:ph type="sldNum" sz="quarter" idx="10"/>
          </p:nvPr>
        </p:nvSpPr>
        <p:spPr/>
        <p:txBody>
          <a:bodyPr/>
          <a:lstStyle/>
          <a:p>
            <a:fld id="{799DD629-FA58-4522-8944-38F4A2296268}" type="slidenum">
              <a:rPr lang="en-GB" smtClean="0"/>
              <a:pPr/>
              <a:t>6</a:t>
            </a:fld>
            <a:endParaRPr lang="en-GB"/>
          </a:p>
        </p:txBody>
      </p:sp>
    </p:spTree>
    <p:extLst>
      <p:ext uri="{BB962C8B-B14F-4D97-AF65-F5344CB8AC3E}">
        <p14:creationId xmlns:p14="http://schemas.microsoft.com/office/powerpoint/2010/main" xmlns="" val="3977808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329147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93762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1682993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3676603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884937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37877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3951259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3311000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2D6808-F39D-46D6-82F5-7D6B4BEEE7C8}" type="slidenum">
              <a:rPr lang="en-GB" smtClean="0"/>
              <a:pPr/>
              <a:t>‹#›</a:t>
            </a:fld>
            <a:endParaRPr lang="en-GB"/>
          </a:p>
        </p:txBody>
      </p:sp>
      <p:sp>
        <p:nvSpPr>
          <p:cNvPr id="5" name="Date Placeholder 4"/>
          <p:cNvSpPr>
            <a:spLocks noGrp="1"/>
          </p:cNvSpPr>
          <p:nvPr>
            <p:ph type="dt" sz="half" idx="10"/>
          </p:nvPr>
        </p:nvSpPr>
        <p:spPr/>
        <p:txBody>
          <a:bodyPr/>
          <a:lstStyle/>
          <a:p>
            <a:fld id="{CD81CE05-8EF7-45CE-810F-4828195EB3CF}" type="datetimeFigureOut">
              <a:rPr lang="en-GB" smtClean="0"/>
              <a:pPr/>
              <a:t>04/06/2019</a:t>
            </a:fld>
            <a:endParaRPr lang="en-GB"/>
          </a:p>
        </p:txBody>
      </p:sp>
    </p:spTree>
    <p:extLst>
      <p:ext uri="{BB962C8B-B14F-4D97-AF65-F5344CB8AC3E}">
        <p14:creationId xmlns:p14="http://schemas.microsoft.com/office/powerpoint/2010/main" xmlns="" val="1057813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1443739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516587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3064043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601167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1400464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474810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81CE05-8EF7-45CE-810F-4828195EB3CF}" type="datetimeFigureOut">
              <a:rPr lang="en-GB" smtClean="0"/>
              <a:pPr/>
              <a:t>04/06/2019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194857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81CE05-8EF7-45CE-810F-4828195EB3CF}" type="datetimeFigureOut">
              <a:rPr lang="en-GB" smtClean="0"/>
              <a:pPr/>
              <a:t>04/06/2019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42D6808-F39D-46D6-82F5-7D6B4BEEE7C8}" type="slidenum">
              <a:rPr lang="en-GB" smtClean="0"/>
              <a:pPr/>
              <a:t>‹#›</a:t>
            </a:fld>
            <a:endParaRPr lang="en-GB"/>
          </a:p>
        </p:txBody>
      </p:sp>
    </p:spTree>
    <p:extLst>
      <p:ext uri="{BB962C8B-B14F-4D97-AF65-F5344CB8AC3E}">
        <p14:creationId xmlns:p14="http://schemas.microsoft.com/office/powerpoint/2010/main" xmlns="" val="16384740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url?q=https://www.nytimes.com/2009/12/06/weekinreview/06Luo.html&amp;sa=D&amp;source=hangouts&amp;ust=1559709642229000&amp;usg=AFQjCNHLTsB-GQYqbSR2GfOll3EB2wA19A" TargetMode="External"/><Relationship Id="rId2" Type="http://schemas.openxmlformats.org/officeDocument/2006/relationships/hyperlink" Target="https://thinkprogress.org/a-black-college-student-has-the-same-chances-of-getting-a-job-as-a-white-high-school-dropout-b7639607fdf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9270" y="1954368"/>
            <a:ext cx="7766936" cy="856826"/>
          </a:xfrm>
        </p:spPr>
        <p:txBody>
          <a:bodyPr/>
          <a:lstStyle/>
          <a:p>
            <a:pPr algn="ctr"/>
            <a:r>
              <a:rPr lang="en-GB" sz="3600" dirty="0" smtClean="0">
                <a:latin typeface="Times New Roman" panose="02020603050405020304" pitchFamily="18" charset="0"/>
                <a:cs typeface="Times New Roman" panose="02020603050405020304" pitchFamily="18" charset="0"/>
              </a:rPr>
              <a:t>Cultural Matching</a:t>
            </a:r>
            <a:endParaRPr lang="en-GB"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749041"/>
            <a:ext cx="7766936" cy="76199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Race, Color and Discrimination</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7790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3840"/>
            <a:ext cx="8596668" cy="77724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7811" y="1248265"/>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Cultural matching encompass race, color and discrimination.</a:t>
            </a:r>
          </a:p>
          <a:p>
            <a:r>
              <a:rPr lang="en-GB" sz="2000" dirty="0" smtClean="0">
                <a:latin typeface="Times New Roman" panose="02020603050405020304" pitchFamily="18" charset="0"/>
                <a:cs typeface="Times New Roman" panose="02020603050405020304" pitchFamily="18" charset="0"/>
              </a:rPr>
              <a:t>Jobs in the U.S. are governed by race and color (Michael, 2009).  </a:t>
            </a:r>
          </a:p>
          <a:p>
            <a:r>
              <a:rPr lang="en-GB" sz="2000" dirty="0" smtClean="0">
                <a:latin typeface="Times New Roman" panose="02020603050405020304" pitchFamily="18" charset="0"/>
                <a:cs typeface="Times New Roman" panose="02020603050405020304" pitchFamily="18" charset="0"/>
              </a:rPr>
              <a:t>Africa-Americans suffer the most compared to </a:t>
            </a:r>
            <a:r>
              <a:rPr lang="en-GB" sz="2000" dirty="0">
                <a:latin typeface="Times New Roman" panose="02020603050405020304" pitchFamily="18" charset="0"/>
                <a:cs typeface="Times New Roman" panose="02020603050405020304" pitchFamily="18" charset="0"/>
              </a:rPr>
              <a:t>N</a:t>
            </a:r>
            <a:r>
              <a:rPr lang="en-GB" sz="2000" dirty="0" smtClean="0">
                <a:latin typeface="Times New Roman" panose="02020603050405020304" pitchFamily="18" charset="0"/>
                <a:cs typeface="Times New Roman" panose="02020603050405020304" pitchFamily="18" charset="0"/>
              </a:rPr>
              <a:t>ative </a:t>
            </a:r>
            <a:r>
              <a:rPr lang="en-GB" sz="2000" dirty="0">
                <a:latin typeface="Times New Roman" panose="02020603050405020304" pitchFamily="18" charset="0"/>
                <a:cs typeface="Times New Roman" panose="02020603050405020304" pitchFamily="18" charset="0"/>
              </a:rPr>
              <a:t>W</a:t>
            </a:r>
            <a:r>
              <a:rPr lang="en-GB" sz="2000" dirty="0" smtClean="0">
                <a:latin typeface="Times New Roman" panose="02020603050405020304" pitchFamily="18" charset="0"/>
                <a:cs typeface="Times New Roman" panose="02020603050405020304" pitchFamily="18" charset="0"/>
              </a:rPr>
              <a:t>hites.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Rates of unemployment have continued to rise.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1666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2400"/>
            <a:ext cx="8596668" cy="79248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Aspect of Skin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1402" y="857131"/>
            <a:ext cx="8596668" cy="5426438"/>
          </a:xfrm>
        </p:spPr>
        <p:txBody>
          <a:bodyPr>
            <a:normAutofit/>
          </a:bodyPr>
          <a:lstStyle/>
          <a:p>
            <a:r>
              <a:rPr lang="en-GB" sz="2000" dirty="0" smtClean="0">
                <a:latin typeface="Times New Roman" panose="02020603050405020304" pitchFamily="18" charset="0"/>
                <a:cs typeface="Times New Roman" panose="02020603050405020304" pitchFamily="18" charset="0"/>
              </a:rPr>
              <a:t>African-Americans change </a:t>
            </a:r>
            <a:r>
              <a:rPr lang="en-GB" sz="2000" dirty="0">
                <a:latin typeface="Times New Roman" panose="02020603050405020304" pitchFamily="18" charset="0"/>
                <a:cs typeface="Times New Roman" panose="02020603050405020304" pitchFamily="18" charset="0"/>
              </a:rPr>
              <a:t>their names abbreviations </a:t>
            </a:r>
            <a:r>
              <a:rPr lang="en-GB" sz="2000" dirty="0" smtClean="0">
                <a:latin typeface="Times New Roman" panose="02020603050405020304" pitchFamily="18" charset="0"/>
                <a:cs typeface="Times New Roman" panose="02020603050405020304" pitchFamily="18" charset="0"/>
              </a:rPr>
              <a:t>in interviews.</a:t>
            </a:r>
          </a:p>
          <a:p>
            <a:r>
              <a:rPr lang="en-GB" sz="2000" dirty="0" smtClean="0">
                <a:latin typeface="Times New Roman" panose="02020603050405020304" pitchFamily="18" charset="0"/>
                <a:cs typeface="Times New Roman" panose="02020603050405020304" pitchFamily="18" charset="0"/>
              </a:rPr>
              <a:t>Blacks have </a:t>
            </a:r>
            <a:r>
              <a:rPr lang="en-GB" sz="2000" dirty="0">
                <a:latin typeface="Times New Roman" panose="02020603050405020304" pitchFamily="18" charset="0"/>
                <a:cs typeface="Times New Roman" panose="02020603050405020304" pitchFamily="18" charset="0"/>
              </a:rPr>
              <a:t>removed their bachelor’s degrees from </a:t>
            </a:r>
            <a:r>
              <a:rPr lang="en-GB" sz="2000" dirty="0" smtClean="0">
                <a:latin typeface="Times New Roman" panose="02020603050405020304" pitchFamily="18" charset="0"/>
                <a:cs typeface="Times New Roman" panose="02020603050405020304" pitchFamily="18" charset="0"/>
              </a:rPr>
              <a:t>education institutions </a:t>
            </a:r>
            <a:r>
              <a:rPr lang="en-GB" sz="2000" dirty="0">
                <a:latin typeface="Times New Roman" panose="02020603050405020304" pitchFamily="18" charset="0"/>
                <a:cs typeface="Times New Roman" panose="02020603050405020304" pitchFamily="18" charset="0"/>
              </a:rPr>
              <a:t>related to </a:t>
            </a:r>
            <a:r>
              <a:rPr lang="en-GB" sz="2000" dirty="0" smtClean="0">
                <a:latin typeface="Times New Roman" panose="02020603050405020304" pitchFamily="18" charset="0"/>
                <a:cs typeface="Times New Roman" panose="02020603050405020304" pitchFamily="18" charset="0"/>
              </a:rPr>
              <a:t>blacks historically (Michael, 2009). </a:t>
            </a:r>
          </a:p>
          <a:p>
            <a:r>
              <a:rPr lang="en-GB" sz="2000" dirty="0" smtClean="0">
                <a:latin typeface="Times New Roman" panose="02020603050405020304" pitchFamily="18" charset="0"/>
                <a:cs typeface="Times New Roman" panose="02020603050405020304" pitchFamily="18" charset="0"/>
              </a:rPr>
              <a:t>Education has widened </a:t>
            </a:r>
            <a:r>
              <a:rPr lang="en-GB" sz="2000" dirty="0">
                <a:latin typeface="Times New Roman" panose="02020603050405020304" pitchFamily="18" charset="0"/>
                <a:cs typeface="Times New Roman" panose="02020603050405020304" pitchFamily="18" charset="0"/>
              </a:rPr>
              <a:t>the gap between the Whites and </a:t>
            </a:r>
            <a:r>
              <a:rPr lang="en-GB" sz="2000" dirty="0" smtClean="0">
                <a:latin typeface="Times New Roman" panose="02020603050405020304" pitchFamily="18" charset="0"/>
                <a:cs typeface="Times New Roman" panose="02020603050405020304" pitchFamily="18" charset="0"/>
              </a:rPr>
              <a:t>Blacks.</a:t>
            </a:r>
          </a:p>
          <a:p>
            <a:r>
              <a:rPr lang="en-GB" sz="2000" dirty="0" smtClean="0">
                <a:latin typeface="Times New Roman" panose="02020603050405020304" pitchFamily="18" charset="0"/>
                <a:cs typeface="Times New Roman" panose="02020603050405020304" pitchFamily="18" charset="0"/>
              </a:rPr>
              <a:t>Educated blacks </a:t>
            </a:r>
            <a:r>
              <a:rPr lang="en-GB" sz="2000" dirty="0">
                <a:latin typeface="Times New Roman" panose="02020603050405020304" pitchFamily="18" charset="0"/>
                <a:cs typeface="Times New Roman" panose="02020603050405020304" pitchFamily="18" charset="0"/>
              </a:rPr>
              <a:t>suffer disproportionately </a:t>
            </a:r>
            <a:r>
              <a:rPr lang="en-GB" sz="2000" dirty="0" smtClean="0">
                <a:latin typeface="Times New Roman" panose="02020603050405020304" pitchFamily="18" charset="0"/>
                <a:cs typeface="Times New Roman" panose="02020603050405020304" pitchFamily="18" charset="0"/>
              </a:rPr>
              <a:t>while finding jobs.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64792" y="3236983"/>
            <a:ext cx="8984825" cy="2863706"/>
          </a:xfrm>
          <a:prstGeom prst="rect">
            <a:avLst/>
          </a:prstGeom>
        </p:spPr>
      </p:pic>
    </p:spTree>
    <p:extLst>
      <p:ext uri="{BB962C8B-B14F-4D97-AF65-F5344CB8AC3E}">
        <p14:creationId xmlns:p14="http://schemas.microsoft.com/office/powerpoint/2010/main" xmlns="" val="3551237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0520"/>
            <a:ext cx="8596668" cy="73152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Aspect of Discrimination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1402" y="1286618"/>
            <a:ext cx="8596668" cy="4107631"/>
          </a:xfrm>
        </p:spPr>
        <p:txBody>
          <a:bodyPr>
            <a:normAutofit/>
          </a:bodyPr>
          <a:lstStyle/>
          <a:p>
            <a:r>
              <a:rPr lang="en-GB" sz="2000" dirty="0" smtClean="0">
                <a:latin typeface="Times New Roman" panose="02020603050405020304" pitchFamily="18" charset="0"/>
                <a:cs typeface="Times New Roman" panose="02020603050405020304" pitchFamily="18" charset="0"/>
              </a:rPr>
              <a:t>Discrimination is complemented by </a:t>
            </a:r>
            <a:r>
              <a:rPr lang="en-GB" sz="2000" dirty="0">
                <a:latin typeface="Times New Roman" panose="02020603050405020304" pitchFamily="18" charset="0"/>
                <a:cs typeface="Times New Roman" panose="02020603050405020304" pitchFamily="18" charset="0"/>
              </a:rPr>
              <a:t>high incarceration rates for the </a:t>
            </a:r>
            <a:r>
              <a:rPr lang="en-GB" sz="2000" dirty="0" smtClean="0">
                <a:latin typeface="Times New Roman" panose="02020603050405020304" pitchFamily="18" charset="0"/>
                <a:cs typeface="Times New Roman" panose="02020603050405020304" pitchFamily="18" charset="0"/>
              </a:rPr>
              <a:t>blacks.</a:t>
            </a:r>
          </a:p>
          <a:p>
            <a:r>
              <a:rPr lang="en-GB" sz="2000" dirty="0" smtClean="0">
                <a:latin typeface="Times New Roman" panose="02020603050405020304" pitchFamily="18" charset="0"/>
                <a:cs typeface="Times New Roman" panose="02020603050405020304" pitchFamily="18" charset="0"/>
              </a:rPr>
              <a:t>Elements </a:t>
            </a:r>
            <a:r>
              <a:rPr lang="en-GB" sz="2000" dirty="0">
                <a:latin typeface="Times New Roman" panose="02020603050405020304" pitchFamily="18" charset="0"/>
                <a:cs typeface="Times New Roman" panose="02020603050405020304" pitchFamily="18" charset="0"/>
              </a:rPr>
              <a:t>of discrimination are evident in the salary </a:t>
            </a:r>
            <a:r>
              <a:rPr lang="en-GB" sz="2000" dirty="0" smtClean="0">
                <a:latin typeface="Times New Roman" panose="02020603050405020304" pitchFamily="18" charset="0"/>
                <a:cs typeface="Times New Roman" panose="02020603050405020304" pitchFamily="18" charset="0"/>
              </a:rPr>
              <a:t>schemes.</a:t>
            </a:r>
          </a:p>
          <a:p>
            <a:r>
              <a:rPr lang="en-GB" sz="2000" dirty="0" smtClean="0">
                <a:latin typeface="Times New Roman" panose="02020603050405020304" pitchFamily="18" charset="0"/>
                <a:cs typeface="Times New Roman" panose="02020603050405020304" pitchFamily="18" charset="0"/>
              </a:rPr>
              <a:t>Americans are guaranteed of </a:t>
            </a:r>
            <a:r>
              <a:rPr lang="en-GB" sz="2000" dirty="0">
                <a:latin typeface="Times New Roman" panose="02020603050405020304" pitchFamily="18" charset="0"/>
                <a:cs typeface="Times New Roman" panose="02020603050405020304" pitchFamily="18" charset="0"/>
              </a:rPr>
              <a:t>$7500 while black </a:t>
            </a:r>
            <a:r>
              <a:rPr lang="en-GB" sz="2000" dirty="0" smtClean="0">
                <a:latin typeface="Times New Roman" panose="02020603050405020304" pitchFamily="18" charset="0"/>
                <a:cs typeface="Times New Roman" panose="02020603050405020304" pitchFamily="18" charset="0"/>
              </a:rPr>
              <a:t>Americans </a:t>
            </a:r>
            <a:r>
              <a:rPr lang="en-GB" sz="2000" dirty="0">
                <a:latin typeface="Times New Roman" panose="02020603050405020304" pitchFamily="18" charset="0"/>
                <a:cs typeface="Times New Roman" panose="02020603050405020304" pitchFamily="18" charset="0"/>
              </a:rPr>
              <a:t>enjoys less than $17, 500 (Abigail, 2014). </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Discrimination continues to widen the gap between blacks and whites. </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33149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8601"/>
            <a:ext cx="8596668" cy="77724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Aspect of Color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18010" y="889782"/>
            <a:ext cx="9718691" cy="5968217"/>
          </a:xfrm>
        </p:spPr>
        <p:txBody>
          <a:bodyPr>
            <a:normAutofit/>
          </a:bodyPr>
          <a:lstStyle/>
          <a:p>
            <a:r>
              <a:rPr lang="en-GB" sz="2000" dirty="0" smtClean="0">
                <a:latin typeface="Times New Roman" panose="02020603050405020304" pitchFamily="18" charset="0"/>
                <a:cs typeface="Times New Roman" panose="02020603050405020304" pitchFamily="18" charset="0"/>
              </a:rPr>
              <a:t>Jobs </a:t>
            </a:r>
            <a:r>
              <a:rPr lang="en-GB" sz="2000" dirty="0">
                <a:latin typeface="Times New Roman" panose="02020603050405020304" pitchFamily="18" charset="0"/>
                <a:cs typeface="Times New Roman" panose="02020603050405020304" pitchFamily="18" charset="0"/>
              </a:rPr>
              <a:t>in the United States are based on the aspect of </a:t>
            </a:r>
            <a:r>
              <a:rPr lang="en-GB" sz="2000" dirty="0" smtClean="0">
                <a:latin typeface="Times New Roman" panose="02020603050405020304" pitchFamily="18" charset="0"/>
                <a:cs typeface="Times New Roman" panose="02020603050405020304" pitchFamily="18" charset="0"/>
              </a:rPr>
              <a:t>race.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a:t>
            </a:r>
            <a:r>
              <a:rPr lang="en-GB" sz="2000" dirty="0" smtClean="0">
                <a:latin typeface="Times New Roman" panose="02020603050405020304" pitchFamily="18" charset="0"/>
                <a:cs typeface="Times New Roman" panose="02020603050405020304" pitchFamily="18" charset="0"/>
              </a:rPr>
              <a:t>rovision </a:t>
            </a:r>
            <a:r>
              <a:rPr lang="en-GB" sz="2000" dirty="0">
                <a:latin typeface="Times New Roman" panose="02020603050405020304" pitchFamily="18" charset="0"/>
                <a:cs typeface="Times New Roman" panose="02020603050405020304" pitchFamily="18" charset="0"/>
              </a:rPr>
              <a:t>of jobs </a:t>
            </a:r>
            <a:r>
              <a:rPr lang="en-GB" sz="2000" dirty="0" smtClean="0">
                <a:latin typeface="Times New Roman" panose="02020603050405020304" pitchFamily="18" charset="0"/>
                <a:cs typeface="Times New Roman" panose="02020603050405020304" pitchFamily="18" charset="0"/>
              </a:rPr>
              <a:t>based on </a:t>
            </a:r>
            <a:r>
              <a:rPr lang="en-GB" sz="2000" dirty="0">
                <a:latin typeface="Times New Roman" panose="02020603050405020304" pitchFamily="18" charset="0"/>
                <a:cs typeface="Times New Roman" panose="02020603050405020304" pitchFamily="18" charset="0"/>
              </a:rPr>
              <a:t>color has resulted to severe unemployment </a:t>
            </a:r>
            <a:r>
              <a:rPr lang="en-GB" sz="2000" dirty="0" smtClean="0">
                <a:latin typeface="Times New Roman" panose="02020603050405020304" pitchFamily="18" charset="0"/>
                <a:cs typeface="Times New Roman" panose="02020603050405020304" pitchFamily="18" charset="0"/>
              </a:rPr>
              <a:t>rates.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African-American face 16.6% unemployment </a:t>
            </a:r>
            <a:r>
              <a:rPr lang="en-GB" sz="2000" dirty="0" smtClean="0">
                <a:latin typeface="Times New Roman" panose="02020603050405020304" pitchFamily="18" charset="0"/>
                <a:cs typeface="Times New Roman" panose="02020603050405020304" pitchFamily="18" charset="0"/>
              </a:rPr>
              <a:t>rates (Abigail</a:t>
            </a:r>
            <a:r>
              <a:rPr lang="en-GB" sz="2000" dirty="0">
                <a:latin typeface="Times New Roman" panose="02020603050405020304" pitchFamily="18" charset="0"/>
                <a:cs typeface="Times New Roman" panose="02020603050405020304" pitchFamily="18" charset="0"/>
              </a:rPr>
              <a:t>, 2014</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Whites face 7.1% </a:t>
            </a:r>
            <a:r>
              <a:rPr lang="en-GB" sz="2000" dirty="0" smtClean="0">
                <a:latin typeface="Times New Roman" panose="02020603050405020304" pitchFamily="18" charset="0"/>
                <a:cs typeface="Times New Roman" panose="02020603050405020304" pitchFamily="18" charset="0"/>
              </a:rPr>
              <a:t>at </a:t>
            </a:r>
            <a:r>
              <a:rPr lang="en-GB" sz="2000" dirty="0">
                <a:latin typeface="Times New Roman" panose="02020603050405020304" pitchFamily="18" charset="0"/>
                <a:cs typeface="Times New Roman" panose="02020603050405020304" pitchFamily="18" charset="0"/>
              </a:rPr>
              <a:t>the age bracket of 18 to 34 years </a:t>
            </a:r>
            <a:r>
              <a:rPr lang="en-GB" sz="2000" dirty="0" smtClean="0">
                <a:latin typeface="Times New Roman" panose="02020603050405020304" pitchFamily="18" charset="0"/>
                <a:cs typeface="Times New Roman" panose="02020603050405020304" pitchFamily="18" charset="0"/>
              </a:rPr>
              <a:t>old. </a:t>
            </a: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03943" y="2926080"/>
            <a:ext cx="8183880" cy="3261360"/>
          </a:xfrm>
          <a:prstGeom prst="rect">
            <a:avLst/>
          </a:prstGeom>
        </p:spPr>
      </p:pic>
    </p:spTree>
    <p:extLst>
      <p:ext uri="{BB962C8B-B14F-4D97-AF65-F5344CB8AC3E}">
        <p14:creationId xmlns:p14="http://schemas.microsoft.com/office/powerpoint/2010/main" xmlns="" val="1749766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4892"/>
            <a:ext cx="8596668" cy="76449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56490" y="1278545"/>
            <a:ext cx="8596668" cy="4107631"/>
          </a:xfrm>
        </p:spPr>
        <p:txBody>
          <a:bodyPr>
            <a:normAutofit/>
          </a:bodyPr>
          <a:lstStyle/>
          <a:p>
            <a:r>
              <a:rPr lang="en-GB" sz="2000" dirty="0">
                <a:latin typeface="Times New Roman" panose="02020603050405020304" pitchFamily="18" charset="0"/>
                <a:cs typeface="Times New Roman" panose="02020603050405020304" pitchFamily="18" charset="0"/>
              </a:rPr>
              <a:t>Unemployment opportunities have </a:t>
            </a:r>
            <a:r>
              <a:rPr lang="en-GB" sz="2000" dirty="0" smtClean="0">
                <a:latin typeface="Times New Roman" panose="02020603050405020304" pitchFamily="18" charset="0"/>
                <a:cs typeface="Times New Roman" panose="02020603050405020304" pitchFamily="18" charset="0"/>
              </a:rPr>
              <a:t>increased as a result of race, color and discrimination aspects.</a:t>
            </a:r>
          </a:p>
          <a:p>
            <a:r>
              <a:rPr lang="en-GB" sz="2000" dirty="0">
                <a:latin typeface="Times New Roman" panose="02020603050405020304" pitchFamily="18" charset="0"/>
                <a:cs typeface="Times New Roman" panose="02020603050405020304" pitchFamily="18" charset="0"/>
              </a:rPr>
              <a:t>African-American have </a:t>
            </a:r>
            <a:r>
              <a:rPr lang="en-GB" sz="2000" dirty="0" smtClean="0">
                <a:latin typeface="Times New Roman" panose="02020603050405020304" pitchFamily="18" charset="0"/>
                <a:cs typeface="Times New Roman" panose="02020603050405020304" pitchFamily="18" charset="0"/>
              </a:rPr>
              <a:t>been </a:t>
            </a:r>
            <a:r>
              <a:rPr lang="en-GB" sz="2000" dirty="0">
                <a:latin typeface="Times New Roman" panose="02020603050405020304" pitchFamily="18" charset="0"/>
                <a:cs typeface="Times New Roman" panose="02020603050405020304" pitchFamily="18" charset="0"/>
              </a:rPr>
              <a:t>stigmatized </a:t>
            </a:r>
            <a:r>
              <a:rPr lang="en-GB" sz="2000" dirty="0" smtClean="0">
                <a:latin typeface="Times New Roman" panose="02020603050405020304" pitchFamily="18" charset="0"/>
                <a:cs typeface="Times New Roman" panose="02020603050405020304" pitchFamily="18" charset="0"/>
              </a:rPr>
              <a:t>in job interviews. </a:t>
            </a:r>
          </a:p>
          <a:p>
            <a:r>
              <a:rPr lang="en-GB" sz="2000" dirty="0" smtClean="0">
                <a:latin typeface="Times New Roman" panose="02020603050405020304" pitchFamily="18" charset="0"/>
                <a:cs typeface="Times New Roman" panose="02020603050405020304" pitchFamily="18" charset="0"/>
              </a:rPr>
              <a:t>There is need to embrace cultural diversity.</a:t>
            </a:r>
          </a:p>
          <a:p>
            <a:r>
              <a:rPr lang="en-GB" sz="2000" dirty="0" smtClean="0">
                <a:latin typeface="Times New Roman" panose="02020603050405020304" pitchFamily="18" charset="0"/>
                <a:cs typeface="Times New Roman" panose="02020603050405020304" pitchFamily="18" charset="0"/>
              </a:rPr>
              <a:t>Affirmative actions and supporting African-American based institutions is vital.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24501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89745"/>
            <a:ext cx="8596668" cy="85444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7452" y="1785835"/>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Abigail, B. (2014). A Black College Student Has The Same Chances Of Getting A Job As A White High School Dropout. </a:t>
            </a:r>
            <a:r>
              <a:rPr lang="en-GB" sz="2000" i="1" dirty="0">
                <a:latin typeface="Times New Roman" panose="02020603050405020304" pitchFamily="18" charset="0"/>
                <a:cs typeface="Times New Roman" panose="02020603050405020304" pitchFamily="18" charset="0"/>
              </a:rPr>
              <a:t>Think Progress.</a:t>
            </a:r>
            <a:r>
              <a:rPr lang="en-GB" sz="2000" dirty="0">
                <a:latin typeface="Times New Roman" panose="02020603050405020304" pitchFamily="18" charset="0"/>
                <a:cs typeface="Times New Roman" panose="02020603050405020304" pitchFamily="18" charset="0"/>
              </a:rPr>
              <a:t> Retrieved from </a:t>
            </a:r>
            <a:r>
              <a:rPr lang="en-GB" sz="2000" dirty="0">
                <a:latin typeface="Times New Roman" panose="02020603050405020304" pitchFamily="18" charset="0"/>
                <a:cs typeface="Times New Roman" panose="02020603050405020304" pitchFamily="18" charset="0"/>
                <a:hlinkClick r:id="rId2"/>
              </a:rPr>
              <a:t>https://thinkprogress.org/a-black-college-student-has-the-same-chances-of-getting-a-job-as-a-white-high-school-dropout-b7639607fdf1/</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Michael, L. (2009). Whitening the Resume. </a:t>
            </a:r>
            <a:r>
              <a:rPr lang="en-GB" sz="2000" i="1" dirty="0">
                <a:latin typeface="Times New Roman" panose="02020603050405020304" pitchFamily="18" charset="0"/>
                <a:cs typeface="Times New Roman" panose="02020603050405020304" pitchFamily="18" charset="0"/>
              </a:rPr>
              <a:t>The New York Times</a:t>
            </a:r>
            <a:r>
              <a:rPr lang="en-GB" sz="2000" dirty="0">
                <a:latin typeface="Times New Roman" panose="02020603050405020304" pitchFamily="18" charset="0"/>
                <a:cs typeface="Times New Roman" panose="02020603050405020304" pitchFamily="18" charset="0"/>
              </a:rPr>
              <a:t>. Retrieved from </a:t>
            </a:r>
            <a:r>
              <a:rPr lang="en-GB" sz="2000" dirty="0">
                <a:latin typeface="Times New Roman" panose="02020603050405020304" pitchFamily="18" charset="0"/>
                <a:cs typeface="Times New Roman" panose="02020603050405020304" pitchFamily="18" charset="0"/>
                <a:hlinkClick r:id="rId3"/>
              </a:rPr>
              <a:t>https://www.nytimes.com/2009/12/06/weekinreview/06Luo.html</a:t>
            </a:r>
            <a:r>
              <a:rPr lang="en-GB" sz="2000" dirty="0">
                <a:latin typeface="Times New Roman" panose="02020603050405020304" pitchFamily="18" charset="0"/>
                <a:cs typeface="Times New Roman" panose="02020603050405020304" pitchFamily="18" charset="0"/>
              </a:rPr>
              <a:t>. </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96815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TotalTime>
  <Words>534</Words>
  <Application>Microsoft Office PowerPoint</Application>
  <PresentationFormat>Custom</PresentationFormat>
  <Paragraphs>40</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Cultural Matching</vt:lpstr>
      <vt:lpstr>Introduction</vt:lpstr>
      <vt:lpstr>The Aspect of Skin </vt:lpstr>
      <vt:lpstr>The Aspect of Discrimination</vt:lpstr>
      <vt:lpstr>The Aspect of Color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Article Analysis</dc:title>
  <dc:creator>Antony</dc:creator>
  <cp:lastModifiedBy>ADM</cp:lastModifiedBy>
  <cp:revision>13</cp:revision>
  <dcterms:created xsi:type="dcterms:W3CDTF">2019-06-04T06:48:32Z</dcterms:created>
  <dcterms:modified xsi:type="dcterms:W3CDTF">2019-06-04T08:06:02Z</dcterms:modified>
</cp:coreProperties>
</file>